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3"/>
  </p:sldMasterIdLst>
  <p:notesMasterIdLst>
    <p:notesMasterId r:id="rId33"/>
  </p:notesMasterIdLst>
  <p:sldIdLst>
    <p:sldId id="256" r:id="rId4"/>
    <p:sldId id="257" r:id="rId5"/>
    <p:sldId id="295" r:id="rId6"/>
    <p:sldId id="258" r:id="rId7"/>
    <p:sldId id="298" r:id="rId8"/>
    <p:sldId id="300" r:id="rId9"/>
    <p:sldId id="284" r:id="rId10"/>
    <p:sldId id="292" r:id="rId11"/>
    <p:sldId id="291" r:id="rId12"/>
    <p:sldId id="272" r:id="rId13"/>
    <p:sldId id="281" r:id="rId14"/>
    <p:sldId id="283" r:id="rId15"/>
    <p:sldId id="282" r:id="rId16"/>
    <p:sldId id="276" r:id="rId17"/>
    <p:sldId id="275" r:id="rId18"/>
    <p:sldId id="273" r:id="rId19"/>
    <p:sldId id="277" r:id="rId20"/>
    <p:sldId id="279" r:id="rId21"/>
    <p:sldId id="278" r:id="rId22"/>
    <p:sldId id="259" r:id="rId23"/>
    <p:sldId id="271" r:id="rId24"/>
    <p:sldId id="286" r:id="rId25"/>
    <p:sldId id="287" r:id="rId26"/>
    <p:sldId id="294" r:id="rId27"/>
    <p:sldId id="288" r:id="rId28"/>
    <p:sldId id="290" r:id="rId29"/>
    <p:sldId id="289" r:id="rId30"/>
    <p:sldId id="297" r:id="rId31"/>
    <p:sldId id="274" r:id="rId32"/>
  </p:sldIdLst>
  <p:sldSz cx="9144000" cy="6858000" type="screen4x3"/>
  <p:notesSz cx="6858000" cy="91440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874">
          <p15:clr>
            <a:srgbClr val="A4A3A4"/>
          </p15:clr>
        </p15:guide>
        <p15:guide id="2" pos="54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80808"/>
    <a:srgbClr val="0F7A43"/>
    <a:srgbClr val="44A35D"/>
    <a:srgbClr val="006600"/>
    <a:srgbClr val="009900"/>
    <a:srgbClr val="21314D"/>
    <a:srgbClr val="00C6D7"/>
    <a:srgbClr val="0083A9"/>
    <a:srgbClr val="447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D2C2EB-15C0-4906-9D81-D8F8303833BF}" v="5" dt="2024-02-26T15:08:30.9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llemlayou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llemlayout 4 - Marker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6" autoAdjust="0"/>
    <p:restoredTop sz="87333" autoAdjust="0"/>
  </p:normalViewPr>
  <p:slideViewPr>
    <p:cSldViewPr>
      <p:cViewPr varScale="1">
        <p:scale>
          <a:sx n="110" d="100"/>
          <a:sy n="110" d="100"/>
        </p:scale>
        <p:origin x="972" y="102"/>
      </p:cViewPr>
      <p:guideLst>
        <p:guide orient="horz" pos="3874"/>
        <p:guide pos="54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5/10/relationships/revisionInfo" Target="revisionInfo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rgitte Apel Jacobsen" userId="f0885d8f-cf33-4ea0-b504-2e5fbd7bb562" providerId="ADAL" clId="{653885FC-DD55-4321-9AAF-775ADFF76B02}"/>
    <pc:docChg chg="modSld">
      <pc:chgData name="Birgitte Apel Jacobsen" userId="f0885d8f-cf33-4ea0-b504-2e5fbd7bb562" providerId="ADAL" clId="{653885FC-DD55-4321-9AAF-775ADFF76B02}" dt="2024-02-26T15:10:26.260" v="2" actId="207"/>
      <pc:docMkLst>
        <pc:docMk/>
      </pc:docMkLst>
      <pc:sldChg chg="modSp mod">
        <pc:chgData name="Birgitte Apel Jacobsen" userId="f0885d8f-cf33-4ea0-b504-2e5fbd7bb562" providerId="ADAL" clId="{653885FC-DD55-4321-9AAF-775ADFF76B02}" dt="2024-02-26T15:09:30.956" v="1" actId="20577"/>
        <pc:sldMkLst>
          <pc:docMk/>
          <pc:sldMk cId="1594449129" sldId="256"/>
        </pc:sldMkLst>
        <pc:spChg chg="mod">
          <ac:chgData name="Birgitte Apel Jacobsen" userId="f0885d8f-cf33-4ea0-b504-2e5fbd7bb562" providerId="ADAL" clId="{653885FC-DD55-4321-9AAF-775ADFF76B02}" dt="2024-02-26T15:09:30.956" v="1" actId="20577"/>
          <ac:spMkLst>
            <pc:docMk/>
            <pc:sldMk cId="1594449129" sldId="256"/>
            <ac:spMk id="5" creationId="{82CC716D-6A0C-87A9-148B-C1829CACD35E}"/>
          </ac:spMkLst>
        </pc:spChg>
      </pc:sldChg>
      <pc:sldChg chg="modSp mod">
        <pc:chgData name="Birgitte Apel Jacobsen" userId="f0885d8f-cf33-4ea0-b504-2e5fbd7bb562" providerId="ADAL" clId="{653885FC-DD55-4321-9AAF-775ADFF76B02}" dt="2024-02-26T15:10:26.260" v="2" actId="207"/>
        <pc:sldMkLst>
          <pc:docMk/>
          <pc:sldMk cId="516659051" sldId="291"/>
        </pc:sldMkLst>
        <pc:spChg chg="mod">
          <ac:chgData name="Birgitte Apel Jacobsen" userId="f0885d8f-cf33-4ea0-b504-2e5fbd7bb562" providerId="ADAL" clId="{653885FC-DD55-4321-9AAF-775ADFF76B02}" dt="2024-02-26T15:10:26.260" v="2" actId="207"/>
          <ac:spMkLst>
            <pc:docMk/>
            <pc:sldMk cId="516659051" sldId="291"/>
            <ac:spMk id="3" creationId="{79977FD8-C593-3992-F260-B95344E8BBAA}"/>
          </ac:spMkLst>
        </pc:spChg>
      </pc:sldChg>
    </pc:docChg>
  </pc:docChgLst>
  <pc:docChgLst>
    <pc:chgData name="Birgitte Apel Jacobsen" userId="S::biaj@vordingborg.dk::f0885d8f-cf33-4ea0-b504-2e5fbd7bb562" providerId="AD" clId="Web-{79D2C2EB-15C0-4906-9D81-D8F8303833BF}"/>
    <pc:docChg chg="modSld">
      <pc:chgData name="Birgitte Apel Jacobsen" userId="S::biaj@vordingborg.dk::f0885d8f-cf33-4ea0-b504-2e5fbd7bb562" providerId="AD" clId="Web-{79D2C2EB-15C0-4906-9D81-D8F8303833BF}" dt="2024-02-26T15:08:30.982" v="4"/>
      <pc:docMkLst>
        <pc:docMk/>
      </pc:docMkLst>
      <pc:sldChg chg="addSp delSp modSp">
        <pc:chgData name="Birgitte Apel Jacobsen" userId="S::biaj@vordingborg.dk::f0885d8f-cf33-4ea0-b504-2e5fbd7bb562" providerId="AD" clId="Web-{79D2C2EB-15C0-4906-9D81-D8F8303833BF}" dt="2024-02-26T15:08:30.982" v="4"/>
        <pc:sldMkLst>
          <pc:docMk/>
          <pc:sldMk cId="1594449129" sldId="256"/>
        </pc:sldMkLst>
        <pc:spChg chg="mod">
          <ac:chgData name="Birgitte Apel Jacobsen" userId="S::biaj@vordingborg.dk::f0885d8f-cf33-4ea0-b504-2e5fbd7bb562" providerId="AD" clId="Web-{79D2C2EB-15C0-4906-9D81-D8F8303833BF}" dt="2024-02-26T15:08:25.201" v="2" actId="20577"/>
          <ac:spMkLst>
            <pc:docMk/>
            <pc:sldMk cId="1594449129" sldId="256"/>
            <ac:spMk id="2" creationId="{D636ED9B-CB37-5F03-9686-587D1E6EAFBA}"/>
          </ac:spMkLst>
        </pc:spChg>
        <pc:spChg chg="add del">
          <ac:chgData name="Birgitte Apel Jacobsen" userId="S::biaj@vordingborg.dk::f0885d8f-cf33-4ea0-b504-2e5fbd7bb562" providerId="AD" clId="Web-{79D2C2EB-15C0-4906-9D81-D8F8303833BF}" dt="2024-02-26T15:08:30.982" v="4"/>
          <ac:spMkLst>
            <pc:docMk/>
            <pc:sldMk cId="1594449129" sldId="256"/>
            <ac:spMk id="5" creationId="{82CC716D-6A0C-87A9-148B-C1829CACD35E}"/>
          </ac:spMkLst>
        </pc:spChg>
        <pc:spChg chg="add del mod">
          <ac:chgData name="Birgitte Apel Jacobsen" userId="S::biaj@vordingborg.dk::f0885d8f-cf33-4ea0-b504-2e5fbd7bb562" providerId="AD" clId="Web-{79D2C2EB-15C0-4906-9D81-D8F8303833BF}" dt="2024-02-26T15:08:30.982" v="4"/>
          <ac:spMkLst>
            <pc:docMk/>
            <pc:sldMk cId="1594449129" sldId="256"/>
            <ac:spMk id="7" creationId="{90D6FA81-FAC0-E6A5-DD17-6475E5277F4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0419E-03C0-42DD-895D-08132DD587E4}" type="datetimeFigureOut">
              <a:rPr lang="da-DK" smtClean="0"/>
              <a:t>26-02-2024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6A901-05B7-4B72-8F92-9C966927381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8929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sk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verColor"/>
          <p:cNvSpPr/>
          <p:nvPr userDrawn="1"/>
        </p:nvSpPr>
        <p:spPr>
          <a:xfrm>
            <a:off x="0" y="1026000"/>
            <a:ext cx="9144000" cy="5832000"/>
          </a:xfrm>
          <a:prstGeom prst="rect">
            <a:avLst/>
          </a:prstGeom>
          <a:solidFill>
            <a:srgbClr val="007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IntroText"/>
          <p:cNvSpPr>
            <a:spLocks noGrp="1"/>
          </p:cNvSpPr>
          <p:nvPr>
            <p:ph type="body" sz="quarter" idx="11" hasCustomPrompt="1"/>
          </p:nvPr>
        </p:nvSpPr>
        <p:spPr>
          <a:xfrm>
            <a:off x="702000" y="1782000"/>
            <a:ext cx="7902448" cy="2788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Introtekst</a:t>
            </a:r>
            <a:endParaRPr lang="da-DK" dirty="0"/>
          </a:p>
        </p:txBody>
      </p:sp>
      <p:sp>
        <p:nvSpPr>
          <p:cNvPr id="21" name="Speaker"/>
          <p:cNvSpPr>
            <a:spLocks noGrp="1"/>
          </p:cNvSpPr>
          <p:nvPr>
            <p:ph type="body" sz="quarter" idx="14" hasCustomPrompt="1"/>
          </p:nvPr>
        </p:nvSpPr>
        <p:spPr>
          <a:xfrm>
            <a:off x="4320000" y="6066000"/>
            <a:ext cx="3600000" cy="792000"/>
          </a:xfrm>
          <a:prstGeom prst="rect">
            <a:avLst/>
          </a:prstGeom>
        </p:spPr>
        <p:txBody>
          <a:bodyPr lIns="0" tIns="0" rIns="0" bIns="612000"/>
          <a:lstStyle>
            <a:lvl1pPr marL="0" indent="0" algn="r">
              <a:buNone/>
              <a:defRPr sz="1200" baseline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Navn</a:t>
            </a:r>
          </a:p>
        </p:txBody>
      </p:sp>
      <p:sp>
        <p:nvSpPr>
          <p:cNvPr id="12" name="Heading"/>
          <p:cNvSpPr>
            <a:spLocks noGrp="1"/>
          </p:cNvSpPr>
          <p:nvPr>
            <p:ph type="body" sz="quarter" idx="16" hasCustomPrompt="1"/>
          </p:nvPr>
        </p:nvSpPr>
        <p:spPr>
          <a:xfrm>
            <a:off x="702000" y="2196000"/>
            <a:ext cx="7542408" cy="9807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4000" b="1" i="0" cap="all" baseline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b="1" i="0" cap="all" baseline="0" dirty="0"/>
              <a:t>Overskrift</a:t>
            </a:r>
          </a:p>
        </p:txBody>
      </p:sp>
      <p:sp>
        <p:nvSpPr>
          <p:cNvPr id="4" name="SidePanel"/>
          <p:cNvSpPr>
            <a:spLocks noGrp="1"/>
          </p:cNvSpPr>
          <p:nvPr>
            <p:ph type="body" sz="quarter" idx="17" hasCustomPrompt="1"/>
          </p:nvPr>
        </p:nvSpPr>
        <p:spPr>
          <a:xfrm>
            <a:off x="8623078" y="1026128"/>
            <a:ext cx="522065" cy="5832729"/>
          </a:xfrm>
          <a:prstGeom prst="rect">
            <a:avLst/>
          </a:prstGeom>
          <a:solidFill>
            <a:srgbClr val="3DA15A"/>
          </a:solidFill>
        </p:spPr>
        <p:txBody>
          <a:bodyPr vert="vert" lIns="0" tIns="522000" rIns="0" bIns="0" anchor="ctr"/>
          <a:lstStyle>
            <a:lvl1pPr marL="0" indent="0">
              <a:buNone/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/>
              <a:t>Dato. Måned år</a:t>
            </a:r>
          </a:p>
        </p:txBody>
      </p:sp>
      <p:pic>
        <p:nvPicPr>
          <p:cNvPr id="5" name="Billede 4" descr="Logo" title="Logo">
            <a:extLst>
              <a:ext uri="{FF2B5EF4-FFF2-40B4-BE49-F238E27FC236}">
                <a16:creationId xmlns:a16="http://schemas.microsoft.com/office/drawing/2014/main" id="{4B6F748D-F505-AD23-89DD-7CE0DF0A0F30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" y="504000"/>
            <a:ext cx="2304000" cy="684000"/>
          </a:xfrm>
          <a:prstGeom prst="rect">
            <a:avLst/>
          </a:prstGeom>
        </p:spPr>
      </p:pic>
      <p:pic>
        <p:nvPicPr>
          <p:cNvPr id="7" name="Billede 6" descr="Logo" title="Logo">
            <a:extLst>
              <a:ext uri="{FF2B5EF4-FFF2-40B4-BE49-F238E27FC236}">
                <a16:creationId xmlns:a16="http://schemas.microsoft.com/office/drawing/2014/main" id="{F38C4C3C-C3BD-61A6-8816-49DCB18EA043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" y="5166000"/>
            <a:ext cx="324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5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troText"/>
          <p:cNvSpPr>
            <a:spLocks noGrp="1"/>
          </p:cNvSpPr>
          <p:nvPr>
            <p:ph type="body" sz="quarter" idx="11" hasCustomPrompt="1"/>
          </p:nvPr>
        </p:nvSpPr>
        <p:spPr>
          <a:xfrm>
            <a:off x="702001" y="5148000"/>
            <a:ext cx="7902448" cy="2788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7D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Introtekst</a:t>
            </a:r>
            <a:endParaRPr lang="da-DK" dirty="0"/>
          </a:p>
        </p:txBody>
      </p:sp>
      <p:sp>
        <p:nvSpPr>
          <p:cNvPr id="21" name="Speaker"/>
          <p:cNvSpPr>
            <a:spLocks noGrp="1"/>
          </p:cNvSpPr>
          <p:nvPr>
            <p:ph type="body" sz="quarter" idx="14" hasCustomPrompt="1"/>
          </p:nvPr>
        </p:nvSpPr>
        <p:spPr>
          <a:xfrm>
            <a:off x="5022000" y="3978000"/>
            <a:ext cx="3600000" cy="792000"/>
          </a:xfrm>
          <a:prstGeom prst="rect">
            <a:avLst/>
          </a:prstGeom>
        </p:spPr>
        <p:txBody>
          <a:bodyPr lIns="0" tIns="0" rIns="288000" bIns="288000" anchor="b"/>
          <a:lstStyle>
            <a:lvl1pPr marL="0" indent="0" algn="r">
              <a:buNone/>
              <a:defRPr sz="1200" baseline="0">
                <a:solidFill>
                  <a:srgbClr val="007D46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Navn</a:t>
            </a:r>
          </a:p>
        </p:txBody>
      </p:sp>
      <p:sp>
        <p:nvSpPr>
          <p:cNvPr id="27" name="Heading"/>
          <p:cNvSpPr>
            <a:spLocks noGrp="1"/>
          </p:cNvSpPr>
          <p:nvPr>
            <p:ph type="body" sz="quarter" idx="16" hasCustomPrompt="1"/>
          </p:nvPr>
        </p:nvSpPr>
        <p:spPr>
          <a:xfrm>
            <a:off x="702001" y="5544000"/>
            <a:ext cx="7542408" cy="9807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4000" b="1" i="0" cap="all" baseline="0">
                <a:solidFill>
                  <a:srgbClr val="007D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b="1" i="0" cap="all" baseline="0" dirty="0"/>
              <a:t>Overskrift</a:t>
            </a:r>
            <a:endParaRPr lang="da-DK" dirty="0"/>
          </a:p>
        </p:txBody>
      </p:sp>
      <p:sp>
        <p:nvSpPr>
          <p:cNvPr id="8" name="SidePanel"/>
          <p:cNvSpPr>
            <a:spLocks noGrp="1"/>
          </p:cNvSpPr>
          <p:nvPr>
            <p:ph type="body" sz="quarter" idx="17" hasCustomPrompt="1"/>
          </p:nvPr>
        </p:nvSpPr>
        <p:spPr>
          <a:xfrm>
            <a:off x="8623078" y="1026128"/>
            <a:ext cx="522065" cy="5832729"/>
          </a:xfrm>
          <a:prstGeom prst="rect">
            <a:avLst/>
          </a:prstGeom>
          <a:solidFill>
            <a:srgbClr val="3DA15A"/>
          </a:solidFill>
        </p:spPr>
        <p:txBody>
          <a:bodyPr vert="vert" lIns="0" tIns="522000" rIns="0" bIns="0" anchor="ctr"/>
          <a:lstStyle>
            <a:lvl1pPr marL="0" indent="0">
              <a:buNone/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/>
              <a:t>Dato. Måned år</a:t>
            </a:r>
          </a:p>
        </p:txBody>
      </p:sp>
      <p:pic>
        <p:nvPicPr>
          <p:cNvPr id="3" name="Billede 2" descr="Logo" title="Logo">
            <a:extLst>
              <a:ext uri="{FF2B5EF4-FFF2-40B4-BE49-F238E27FC236}">
                <a16:creationId xmlns:a16="http://schemas.microsoft.com/office/drawing/2014/main" id="{FC0A317A-B3EE-D51D-0AD3-282D2CD0C6EB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" y="504000"/>
            <a:ext cx="2304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7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hoto"/>
          <p:cNvSpPr>
            <a:spLocks noGrp="1"/>
          </p:cNvSpPr>
          <p:nvPr>
            <p:ph type="pic" sz="quarter" idx="15" hasCustomPrompt="1"/>
          </p:nvPr>
        </p:nvSpPr>
        <p:spPr>
          <a:xfrm>
            <a:off x="3798000" y="1602000"/>
            <a:ext cx="4644000" cy="464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Billede (12,9 * 12,9 cm)</a:t>
            </a:r>
          </a:p>
        </p:txBody>
      </p:sp>
      <p:sp>
        <p:nvSpPr>
          <p:cNvPr id="6" name="Bulletpoint"/>
          <p:cNvSpPr>
            <a:spLocks noGrp="1"/>
          </p:cNvSpPr>
          <p:nvPr>
            <p:ph type="body" sz="quarter" idx="16" hasCustomPrompt="1"/>
          </p:nvPr>
        </p:nvSpPr>
        <p:spPr>
          <a:xfrm>
            <a:off x="702000" y="1602000"/>
            <a:ext cx="2862000" cy="464400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da-DK" dirty="0"/>
              <a:t>Tekst</a:t>
            </a:r>
          </a:p>
          <a:p>
            <a:pPr lvl="0"/>
            <a:endParaRPr lang="da-DK" dirty="0"/>
          </a:p>
        </p:txBody>
      </p:sp>
      <p:sp>
        <p:nvSpPr>
          <p:cNvPr id="17" name="Heading"/>
          <p:cNvSpPr>
            <a:spLocks noGrp="1"/>
          </p:cNvSpPr>
          <p:nvPr>
            <p:ph type="body" sz="quarter" idx="12" hasCustomPrompt="1"/>
          </p:nvPr>
        </p:nvSpPr>
        <p:spPr>
          <a:xfrm>
            <a:off x="702000" y="684000"/>
            <a:ext cx="7902575" cy="9807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3800" b="1" i="0" cap="all" baseline="0">
                <a:solidFill>
                  <a:srgbClr val="007D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b="1" i="0" cap="all" baseline="0" dirty="0"/>
              <a:t>Overskrift</a:t>
            </a:r>
            <a:endParaRPr lang="da-DK" dirty="0"/>
          </a:p>
        </p:txBody>
      </p:sp>
      <p:pic>
        <p:nvPicPr>
          <p:cNvPr id="3" name="Billede 2" descr="Logo" title="Logo">
            <a:extLst>
              <a:ext uri="{FF2B5EF4-FFF2-40B4-BE49-F238E27FC236}">
                <a16:creationId xmlns:a16="http://schemas.microsoft.com/office/drawing/2014/main" id="{687F252C-7D83-5DF3-F6F6-CDAA783E4A9F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00" y="324000"/>
            <a:ext cx="1224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3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eading"/>
          <p:cNvSpPr>
            <a:spLocks noGrp="1"/>
          </p:cNvSpPr>
          <p:nvPr>
            <p:ph type="body" sz="quarter" idx="12" hasCustomPrompt="1"/>
          </p:nvPr>
        </p:nvSpPr>
        <p:spPr>
          <a:xfrm>
            <a:off x="702000" y="684000"/>
            <a:ext cx="7902575" cy="9807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3800" b="1" i="0" cap="all" baseline="0">
                <a:solidFill>
                  <a:srgbClr val="007D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b="1" i="0" cap="all" baseline="0" dirty="0"/>
              <a:t>Overskrift</a:t>
            </a:r>
            <a:endParaRPr lang="da-DK" dirty="0"/>
          </a:p>
        </p:txBody>
      </p:sp>
      <p:sp>
        <p:nvSpPr>
          <p:cNvPr id="6" name="Text"/>
          <p:cNvSpPr>
            <a:spLocks noGrp="1"/>
          </p:cNvSpPr>
          <p:nvPr>
            <p:ph type="body" sz="quarter" idx="16" hasCustomPrompt="1"/>
          </p:nvPr>
        </p:nvSpPr>
        <p:spPr>
          <a:xfrm>
            <a:off x="702000" y="1602000"/>
            <a:ext cx="7740000" cy="464400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da-DK" dirty="0"/>
              <a:t>Tekst</a:t>
            </a:r>
          </a:p>
          <a:p>
            <a:pPr lvl="0"/>
            <a:endParaRPr lang="da-DK" dirty="0"/>
          </a:p>
        </p:txBody>
      </p:sp>
      <p:pic>
        <p:nvPicPr>
          <p:cNvPr id="3" name="Billede 2" descr="Logo" title="Logo">
            <a:extLst>
              <a:ext uri="{FF2B5EF4-FFF2-40B4-BE49-F238E27FC236}">
                <a16:creationId xmlns:a16="http://schemas.microsoft.com/office/drawing/2014/main" id="{54C4175A-E71C-C11C-DFFE-9B2E17A4538D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00" y="324000"/>
            <a:ext cx="1224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17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1" r:id="rId2"/>
    <p:sldLayoutId id="2147483658" r:id="rId3"/>
    <p:sldLayoutId id="2147483659" r:id="rId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8080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80808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80808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080808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0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D636ED9B-CB37-5F03-9686-587D1E6EAF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da-DK" dirty="0">
                <a:latin typeface="Arial"/>
                <a:cs typeface="Arial"/>
              </a:rPr>
              <a:t>Marts 2023-24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CCF637E-9169-FBC1-2C30-8DF63B86D4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Foredragsholder: Birgitte Apel Jacobsen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6B59E6A-BDFA-90A2-2230-6CFEE44BCD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l"/>
            <a:r>
              <a:rPr lang="da-DK" sz="4000" b="1" i="0" u="none" strike="noStrike" baseline="0" dirty="0">
                <a:solidFill>
                  <a:srgbClr val="FFFFFF"/>
                </a:solidFill>
                <a:latin typeface="Verdana,Bold"/>
              </a:rPr>
              <a:t>STATUS PÅ Mere og bedre natur i Vordingborg kommune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2CC716D-6A0C-87A9-148B-C1829CACD3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dirty="0"/>
              <a:t>26. MARTS 2024</a:t>
            </a:r>
          </a:p>
        </p:txBody>
      </p:sp>
    </p:spTree>
    <p:extLst>
      <p:ext uri="{BB962C8B-B14F-4D97-AF65-F5344CB8AC3E}">
        <p14:creationId xmlns:p14="http://schemas.microsoft.com/office/powerpoint/2010/main" val="1594449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15769BD-2055-9C4A-3167-F2CA266646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Busemarke Mose – fra granskov til overdrev</a:t>
            </a:r>
          </a:p>
          <a:p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0629360-C890-3BA1-C704-D33F9BE59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84783"/>
            <a:ext cx="5794226" cy="443087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E70C48C5-57E9-9921-DAE4-D298E3E5F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534" y="1779764"/>
            <a:ext cx="4047189" cy="4936681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32A02FF5-8AF1-5555-3A0F-6960D06951BB}"/>
              </a:ext>
            </a:extLst>
          </p:cNvPr>
          <p:cNvSpPr txBox="1"/>
          <p:nvPr/>
        </p:nvSpPr>
        <p:spPr>
          <a:xfrm>
            <a:off x="1547664" y="1779764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Fra 2,5 ha granskov til 2,5 ha overdrev + etablering af markfirben skjul/overvintringssteder. </a:t>
            </a:r>
          </a:p>
        </p:txBody>
      </p:sp>
    </p:spTree>
    <p:extLst>
      <p:ext uri="{BB962C8B-B14F-4D97-AF65-F5344CB8AC3E}">
        <p14:creationId xmlns:p14="http://schemas.microsoft.com/office/powerpoint/2010/main" val="3149910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15769BD-2055-9C4A-3167-F2CA266646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Busemarke Mose – fra granskov til overdrev</a:t>
            </a:r>
          </a:p>
          <a:p>
            <a:endParaRPr lang="da-DK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9E45DFF3-C89C-7100-CF1C-D9842106B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56" y="1556792"/>
            <a:ext cx="8964487" cy="435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68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15769BD-2055-9C4A-3167-F2CA266646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Busemarke Mose – fra granskov til overdrev</a:t>
            </a:r>
          </a:p>
          <a:p>
            <a:endParaRPr lang="da-DK" dirty="0"/>
          </a:p>
        </p:txBody>
      </p:sp>
      <p:pic>
        <p:nvPicPr>
          <p:cNvPr id="5" name="Billede 4" descr="Et billede, der indeholder udendørs, sky, træ, plante&#10;&#10;Automatisk genereret beskrivelse">
            <a:extLst>
              <a:ext uri="{FF2B5EF4-FFF2-40B4-BE49-F238E27FC236}">
                <a16:creationId xmlns:a16="http://schemas.microsoft.com/office/drawing/2014/main" id="{4409629C-96F1-0F52-75BA-57FF6819F8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4" y="1700808"/>
            <a:ext cx="8829751" cy="42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0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15769BD-2055-9C4A-3167-F2CA266646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Busemarke Mose – fra granskov til overdrev</a:t>
            </a:r>
          </a:p>
          <a:p>
            <a:endParaRPr lang="da-DK" dirty="0"/>
          </a:p>
        </p:txBody>
      </p:sp>
      <p:pic>
        <p:nvPicPr>
          <p:cNvPr id="5" name="Billede 4" descr="Et billede, der indeholder udendørs, sky, græs, vådområde&#10;&#10;Automatisk genereret beskrivelse">
            <a:extLst>
              <a:ext uri="{FF2B5EF4-FFF2-40B4-BE49-F238E27FC236}">
                <a16:creationId xmlns:a16="http://schemas.microsoft.com/office/drawing/2014/main" id="{60931F44-C78B-1773-A6A6-CD985006B8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60321"/>
            <a:ext cx="8604575" cy="418278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4BCDD10B-D407-4479-98AB-1D5DFBDCB6A4}"/>
              </a:ext>
            </a:extLst>
          </p:cNvPr>
          <p:cNvSpPr txBox="1"/>
          <p:nvPr/>
        </p:nvSpPr>
        <p:spPr>
          <a:xfrm>
            <a:off x="1097423" y="2060848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rgbClr val="080808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Træerne var fældet i forvejen. Vi trak rødderne op, fjernede førne og tilsåede arealet med vilde blomsterfrø og venter nu i spænding på forårets kommen </a:t>
            </a:r>
            <a:r>
              <a:rPr lang="da-DK" sz="1800" dirty="0">
                <a:solidFill>
                  <a:srgbClr val="080808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sym typeface="Wingdings" panose="05000000000000000000" pitchFamily="2" charset="2"/>
              </a:rPr>
              <a:t></a:t>
            </a:r>
            <a:endParaRPr lang="da-DK" sz="1800" dirty="0">
              <a:solidFill>
                <a:srgbClr val="080808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864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67EB782-595E-7CC3-DF57-C15206E360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Restaurering af Mern Å</a:t>
            </a:r>
          </a:p>
          <a:p>
            <a:endParaRPr lang="da-DK" dirty="0"/>
          </a:p>
        </p:txBody>
      </p:sp>
      <p:pic>
        <p:nvPicPr>
          <p:cNvPr id="6" name="Billede 5" descr="Et billede, der indeholder kort&#10;&#10;Automatisk genereret beskrivelse">
            <a:extLst>
              <a:ext uri="{FF2B5EF4-FFF2-40B4-BE49-F238E27FC236}">
                <a16:creationId xmlns:a16="http://schemas.microsoft.com/office/drawing/2014/main" id="{E5F92541-7D91-0C68-0F9A-C2174CF04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29" y="1198733"/>
            <a:ext cx="5904230" cy="4060825"/>
          </a:xfrm>
          <a:prstGeom prst="rect">
            <a:avLst/>
          </a:prstGeom>
        </p:spPr>
      </p:pic>
      <p:pic>
        <p:nvPicPr>
          <p:cNvPr id="5" name="Billede 4" descr="Et billede, der indeholder udendørs, Naturreservat, Naturlandskab, Skovbred&#10;&#10;Automatisk genereret beskrivelse">
            <a:extLst>
              <a:ext uri="{FF2B5EF4-FFF2-40B4-BE49-F238E27FC236}">
                <a16:creationId xmlns:a16="http://schemas.microsoft.com/office/drawing/2014/main" id="{F8DC0014-28AD-ED4E-6100-DCD383F80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63026"/>
            <a:ext cx="4104456" cy="3078342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93416B94-7C01-DF40-47A1-9FF9B160F4F9}"/>
              </a:ext>
            </a:extLst>
          </p:cNvPr>
          <p:cNvSpPr txBox="1"/>
          <p:nvPr/>
        </p:nvSpPr>
        <p:spPr>
          <a:xfrm>
            <a:off x="216024" y="5400298"/>
            <a:ext cx="4788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>
                <a:solidFill>
                  <a:srgbClr val="08080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Mern Å: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rgbClr val="08080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Udlægning af 1-2 større sten (Ø 45- 80 cm) pr. løbende meter.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80808"/>
                </a:solidFill>
                <a:latin typeface="Arial" panose="020B0604020202020204" pitchFamily="34" charset="0"/>
              </a:rPr>
              <a:t>Udlægning af </a:t>
            </a:r>
            <a:r>
              <a:rPr lang="da-DK" sz="1800" dirty="0">
                <a:solidFill>
                  <a:srgbClr val="08080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10-20 gydebanker</a:t>
            </a:r>
            <a:endParaRPr lang="da-DK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38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08CAF1A-9572-0016-FE9A-4795F3A372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Restaurering af Mern Å</a:t>
            </a:r>
          </a:p>
        </p:txBody>
      </p:sp>
      <p:pic>
        <p:nvPicPr>
          <p:cNvPr id="6" name="Billede 5" descr="Et billede, der indeholder udendørs, plante, kløft, bæk&#10;&#10;Automatisk genereret beskrivelse">
            <a:extLst>
              <a:ext uri="{FF2B5EF4-FFF2-40B4-BE49-F238E27FC236}">
                <a16:creationId xmlns:a16="http://schemas.microsoft.com/office/drawing/2014/main" id="{B0DFC390-9F1A-155D-CF53-3563E3794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" y="1184304"/>
            <a:ext cx="6966344" cy="522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25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15769BD-2055-9C4A-3167-F2CA266646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Restaurering af Mern Å</a:t>
            </a:r>
          </a:p>
          <a:p>
            <a:endParaRPr lang="da-DK" dirty="0"/>
          </a:p>
        </p:txBody>
      </p:sp>
      <p:pic>
        <p:nvPicPr>
          <p:cNvPr id="6" name="Billede 5" descr="Et billede, der indeholder udendørs, plante, jord, træ&#10;&#10;Automatisk genereret beskrivelse">
            <a:extLst>
              <a:ext uri="{FF2B5EF4-FFF2-40B4-BE49-F238E27FC236}">
                <a16:creationId xmlns:a16="http://schemas.microsoft.com/office/drawing/2014/main" id="{3D554B81-7F6B-3225-C4DD-2E251B6B5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" y="1268760"/>
            <a:ext cx="7110360" cy="533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20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1A975EC-495F-5A1B-A9AB-683C605002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2000" y="684000"/>
            <a:ext cx="8046464" cy="980784"/>
          </a:xfrm>
        </p:spPr>
        <p:txBody>
          <a:bodyPr/>
          <a:lstStyle/>
          <a:p>
            <a:r>
              <a:rPr lang="da-DK" dirty="0"/>
              <a:t>Søer ved Beldringe Kirke</a:t>
            </a:r>
          </a:p>
          <a:p>
            <a:endParaRPr lang="da-DK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EBB8CD0E-F7AD-40F3-41FE-BE92859A4C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79"/>
          <a:stretch/>
        </p:blipFill>
        <p:spPr>
          <a:xfrm>
            <a:off x="251520" y="1340768"/>
            <a:ext cx="4783633" cy="4471697"/>
          </a:xfrm>
          <a:prstGeom prst="rect">
            <a:avLst/>
          </a:prstGeom>
          <a:ln>
            <a:solidFill>
              <a:srgbClr val="080808"/>
            </a:solidFill>
          </a:ln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42BDA1CE-AB3F-34F5-D522-1B994E630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990" y="1844824"/>
            <a:ext cx="5832066" cy="3456384"/>
          </a:xfrm>
          <a:prstGeom prst="rect">
            <a:avLst/>
          </a:prstGeom>
          <a:ln>
            <a:solidFill>
              <a:srgbClr val="080808"/>
            </a:solidFill>
          </a:ln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39DE19F7-5840-8259-BD8D-60ED63247098}"/>
              </a:ext>
            </a:extLst>
          </p:cNvPr>
          <p:cNvSpPr txBox="1"/>
          <p:nvPr/>
        </p:nvSpPr>
        <p:spPr>
          <a:xfrm>
            <a:off x="4572000" y="588342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i="0" u="none" strike="noStrike" baseline="0" dirty="0">
                <a:solidFill>
                  <a:srgbClr val="080808"/>
                </a:solidFill>
                <a:latin typeface="Arial" panose="020B0604020202020204" pitchFamily="34" charset="0"/>
              </a:rPr>
              <a:t>2 søer på henholdsvis 0,3 ha og 1 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rgbClr val="08080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Gydeområder for brakvandsfisk</a:t>
            </a:r>
            <a:endParaRPr lang="da-DK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803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98804D0-357A-BB46-8200-64A5AB06D1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2000" y="684000"/>
            <a:ext cx="8118472" cy="980784"/>
          </a:xfrm>
        </p:spPr>
        <p:txBody>
          <a:bodyPr/>
          <a:lstStyle/>
          <a:p>
            <a:r>
              <a:rPr lang="da-DK" dirty="0"/>
              <a:t>Søer ved Beldringe Kirke</a:t>
            </a:r>
          </a:p>
          <a:p>
            <a:endParaRPr lang="da-DK" dirty="0"/>
          </a:p>
        </p:txBody>
      </p:sp>
      <p:pic>
        <p:nvPicPr>
          <p:cNvPr id="5" name="Billede 4" descr="Et billede, der indeholder udendørs, sky, træ, vand&#10;&#10;Automatisk genereret beskrivelse">
            <a:extLst>
              <a:ext uri="{FF2B5EF4-FFF2-40B4-BE49-F238E27FC236}">
                <a16:creationId xmlns:a16="http://schemas.microsoft.com/office/drawing/2014/main" id="{8D794F89-B159-DC7B-7B87-6A97D3DA9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" y="1300846"/>
            <a:ext cx="6966344" cy="522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22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E9F69D7-52EF-FABF-C607-9896F57A6B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7321" y="764704"/>
            <a:ext cx="7974456" cy="980784"/>
          </a:xfrm>
        </p:spPr>
        <p:txBody>
          <a:bodyPr/>
          <a:lstStyle/>
          <a:p>
            <a:r>
              <a:rPr lang="da-DK" dirty="0"/>
              <a:t>Søer ved Beldringe Kirke</a:t>
            </a:r>
          </a:p>
          <a:p>
            <a:endParaRPr lang="da-DK" dirty="0"/>
          </a:p>
        </p:txBody>
      </p:sp>
      <p:pic>
        <p:nvPicPr>
          <p:cNvPr id="6" name="Billede 5" descr="Et billede, der indeholder udendørs, sky, vand, græs&#10;&#10;Automatisk genereret beskrivelse">
            <a:extLst>
              <a:ext uri="{FF2B5EF4-FFF2-40B4-BE49-F238E27FC236}">
                <a16:creationId xmlns:a16="http://schemas.microsoft.com/office/drawing/2014/main" id="{194E1EF3-5F71-E74D-E849-2DC8252CCC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84"/>
          <a:stretch/>
        </p:blipFill>
        <p:spPr>
          <a:xfrm>
            <a:off x="697320" y="1556791"/>
            <a:ext cx="7547087" cy="461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7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DF6C931-FF95-CE6E-85CE-1A7499C0A2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2000" y="684000"/>
            <a:ext cx="7902575" cy="728776"/>
          </a:xfrm>
        </p:spPr>
        <p:txBody>
          <a:bodyPr/>
          <a:lstStyle/>
          <a:p>
            <a:r>
              <a:rPr lang="da-DK" dirty="0"/>
              <a:t>Formål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4BB70697-776A-0646-A237-3AE5CF37E561}"/>
              </a:ext>
            </a:extLst>
          </p:cNvPr>
          <p:cNvSpPr txBox="1"/>
          <p:nvPr/>
        </p:nvSpPr>
        <p:spPr>
          <a:xfrm>
            <a:off x="611559" y="1490008"/>
            <a:ext cx="79930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2400" b="0" i="0" u="none" strike="noStrike" baseline="0" dirty="0">
                <a:solidFill>
                  <a:srgbClr val="080808"/>
                </a:solidFill>
                <a:latin typeface="72Condensed"/>
              </a:rPr>
              <a:t>Miljørådet har naturudviklingen i kommunen på dagsordenen</a:t>
            </a:r>
            <a:r>
              <a:rPr lang="da-DK" sz="2400" dirty="0">
                <a:solidFill>
                  <a:srgbClr val="080808"/>
                </a:solidFill>
                <a:latin typeface="72Condensed"/>
              </a:rPr>
              <a:t>, </a:t>
            </a:r>
            <a:r>
              <a:rPr lang="da-DK" sz="2400" b="0" i="0" u="none" strike="noStrike" baseline="0" dirty="0">
                <a:solidFill>
                  <a:srgbClr val="080808"/>
                </a:solidFill>
                <a:latin typeface="72Condensed"/>
              </a:rPr>
              <a:t>jf. anbefalinger fra §17 stk. 4 udvalget om mere og bedre natur i VK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a-DK" sz="2400" dirty="0">
              <a:solidFill>
                <a:srgbClr val="080808"/>
              </a:solidFill>
              <a:latin typeface="72Condensed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1939427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3201A1C-ECD3-17A0-09C9-805A96A795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2000" y="1638820"/>
            <a:ext cx="6966344" cy="4572000"/>
          </a:xfrm>
        </p:spPr>
        <p:txBody>
          <a:bodyPr/>
          <a:lstStyle/>
          <a:p>
            <a:r>
              <a:rPr lang="da-DK" sz="2000" dirty="0"/>
              <a:t>Faglig anbefaling og ministerbesøg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endParaRPr lang="da-DK" sz="2000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9A73ECD-DADA-757C-DEC9-8222FE0562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Sket siden sidst</a:t>
            </a:r>
          </a:p>
          <a:p>
            <a:r>
              <a:rPr lang="da-DK" sz="1600" b="1" i="0" u="none" strike="noStrike" baseline="0" dirty="0">
                <a:solidFill>
                  <a:srgbClr val="007D46"/>
                </a:solidFill>
                <a:latin typeface="Verdana,Bold"/>
              </a:rPr>
              <a:t>PLANER, PULJER OG ANSØGNINGER</a:t>
            </a:r>
            <a:endParaRPr lang="da-DK" sz="3600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153BAF74-32E8-5278-8661-38CCEAD92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5" y="2395164"/>
            <a:ext cx="4968552" cy="330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AB5B2ED7-9F50-9C0B-98D8-6FA55972B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581" y="1268760"/>
            <a:ext cx="3627704" cy="5093694"/>
          </a:xfrm>
          <a:prstGeom prst="rect">
            <a:avLst/>
          </a:prstGeom>
          <a:ln>
            <a:solidFill>
              <a:srgbClr val="080808"/>
            </a:solidFill>
          </a:ln>
        </p:spPr>
      </p:pic>
    </p:spTree>
    <p:extLst>
      <p:ext uri="{BB962C8B-B14F-4D97-AF65-F5344CB8AC3E}">
        <p14:creationId xmlns:p14="http://schemas.microsoft.com/office/powerpoint/2010/main" val="3268695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56A8883-5D2C-022E-D297-6AF14FA3D2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2000" y="1602000"/>
            <a:ext cx="7110360" cy="46440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2000" u="sng" dirty="0"/>
              <a:t>Finansiering udefra</a:t>
            </a:r>
            <a:r>
              <a:rPr kumimoji="0" lang="da-DK" sz="2000" b="0" i="0" u="sng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til projekter:</a:t>
            </a:r>
          </a:p>
          <a:p>
            <a:pPr>
              <a:defRPr/>
            </a:pPr>
            <a:r>
              <a:rPr lang="da-DK" sz="2000" dirty="0"/>
              <a:t>LIFE ORCHID (EU +20 </a:t>
            </a:r>
            <a:r>
              <a:rPr lang="da-DK" sz="2000" dirty="0" err="1"/>
              <a:t>mio</a:t>
            </a:r>
            <a:r>
              <a:rPr lang="da-DK" sz="2000" dirty="0"/>
              <a:t> kr.)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000" b="0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6F2BE45-F5D9-2BA2-1358-F15DFFCA02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32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800" b="1" i="0" u="none" strike="noStrike" kern="0" cap="all" spc="0" normalizeH="0" baseline="0" noProof="0" dirty="0">
                <a:ln>
                  <a:noFill/>
                </a:ln>
                <a:solidFill>
                  <a:srgbClr val="007D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Sket siden sidst</a:t>
            </a:r>
          </a:p>
          <a:p>
            <a:pPr marL="0" marR="0" lvl="0" indent="0" algn="l" defTabSz="914400" rtl="0" eaLnBrk="1" fontAlgn="base" latinLnBrk="0" hangingPunct="1">
              <a:lnSpc>
                <a:spcPts val="32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0" cap="all" spc="0" normalizeH="0" baseline="0" noProof="0" dirty="0">
                <a:ln>
                  <a:noFill/>
                </a:ln>
                <a:solidFill>
                  <a:srgbClr val="007D46"/>
                </a:solidFill>
                <a:effectLst/>
                <a:uLnTx/>
                <a:uFillTx/>
                <a:latin typeface="Verdana,Bold"/>
                <a:ea typeface="Verdana" panose="020B0604030504040204" pitchFamily="34" charset="0"/>
              </a:rPr>
              <a:t>PLANER, PULJER OG ANSØGNINGER</a:t>
            </a:r>
            <a:endParaRPr kumimoji="0" lang="da-DK" sz="3600" b="1" i="0" u="none" strike="noStrike" kern="0" cap="all" spc="0" normalizeH="0" baseline="0" noProof="0" dirty="0">
              <a:ln>
                <a:noFill/>
              </a:ln>
              <a:solidFill>
                <a:srgbClr val="007D4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a-DK" dirty="0"/>
          </a:p>
        </p:txBody>
      </p:sp>
      <p:pic>
        <p:nvPicPr>
          <p:cNvPr id="5" name="Billede 4" descr="Et billede, der indeholder tekst, skærmbillede, Website, Webside&#10;&#10;Automatisk genereret beskrivelse">
            <a:extLst>
              <a:ext uri="{FF2B5EF4-FFF2-40B4-BE49-F238E27FC236}">
                <a16:creationId xmlns:a16="http://schemas.microsoft.com/office/drawing/2014/main" id="{D3D8D5B8-107A-E277-B71D-33664C0FD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74392"/>
            <a:ext cx="3729338" cy="5301208"/>
          </a:xfrm>
          <a:prstGeom prst="rect">
            <a:avLst/>
          </a:prstGeom>
        </p:spPr>
      </p:pic>
      <p:pic>
        <p:nvPicPr>
          <p:cNvPr id="7" name="Billede 6" descr="Et billede, der indeholder tøj, person, udendørs, sky&#10;&#10;Automatisk genereret beskrivelse">
            <a:extLst>
              <a:ext uri="{FF2B5EF4-FFF2-40B4-BE49-F238E27FC236}">
                <a16:creationId xmlns:a16="http://schemas.microsoft.com/office/drawing/2014/main" id="{7BA43723-2CBB-B967-934B-C1CA407AFA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06" y="2607382"/>
            <a:ext cx="4638197" cy="3478648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ACACE13E-AD86-A47A-D1C0-C1A086FAEE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26" b="24557"/>
          <a:stretch/>
        </p:blipFill>
        <p:spPr>
          <a:xfrm>
            <a:off x="338606" y="5207416"/>
            <a:ext cx="2505202" cy="146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27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56A8883-5D2C-022E-D297-6AF14FA3D2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2000" y="1602000"/>
            <a:ext cx="7110360" cy="46440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2000" u="sng" dirty="0"/>
              <a:t>Finansiering udefra</a:t>
            </a:r>
            <a:r>
              <a:rPr kumimoji="0" lang="da-DK" sz="2000" b="0" i="0" u="sng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til projekter: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0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Tilsagn til </a:t>
            </a:r>
            <a:r>
              <a:rPr kumimoji="0" lang="da-DK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klimalavbundsprojekt</a:t>
            </a:r>
            <a:r>
              <a:rPr kumimoji="0" lang="da-DK" sz="20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Oddermosen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000" b="0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6F2BE45-F5D9-2BA2-1358-F15DFFCA02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32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800" b="1" i="0" u="none" strike="noStrike" kern="0" cap="all" spc="0" normalizeH="0" baseline="0" noProof="0" dirty="0">
                <a:ln>
                  <a:noFill/>
                </a:ln>
                <a:solidFill>
                  <a:srgbClr val="007D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Sket siden sidst</a:t>
            </a:r>
          </a:p>
          <a:p>
            <a:pPr marL="0" marR="0" lvl="0" indent="0" algn="l" defTabSz="914400" rtl="0" eaLnBrk="1" fontAlgn="base" latinLnBrk="0" hangingPunct="1">
              <a:lnSpc>
                <a:spcPts val="32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0" cap="all" spc="0" normalizeH="0" baseline="0" noProof="0" dirty="0">
                <a:ln>
                  <a:noFill/>
                </a:ln>
                <a:solidFill>
                  <a:srgbClr val="007D46"/>
                </a:solidFill>
                <a:effectLst/>
                <a:uLnTx/>
                <a:uFillTx/>
                <a:latin typeface="Verdana,Bold"/>
                <a:ea typeface="Verdana" panose="020B0604030504040204" pitchFamily="34" charset="0"/>
              </a:rPr>
              <a:t>PLANER, PULJER OG ANSØGNINGER</a:t>
            </a:r>
            <a:endParaRPr kumimoji="0" lang="da-DK" sz="3600" b="1" i="0" u="none" strike="noStrike" kern="0" cap="all" spc="0" normalizeH="0" baseline="0" noProof="0" dirty="0">
              <a:ln>
                <a:noFill/>
              </a:ln>
              <a:solidFill>
                <a:srgbClr val="007D4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a-DK" dirty="0"/>
          </a:p>
        </p:txBody>
      </p:sp>
      <p:pic>
        <p:nvPicPr>
          <p:cNvPr id="2051" name="Billede 11">
            <a:extLst>
              <a:ext uri="{FF2B5EF4-FFF2-40B4-BE49-F238E27FC236}">
                <a16:creationId xmlns:a16="http://schemas.microsoft.com/office/drawing/2014/main" id="{E2E0BB41-C33D-107B-C3D6-37070E9FA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31005"/>
            <a:ext cx="5443689" cy="39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Billede 1">
            <a:extLst>
              <a:ext uri="{FF2B5EF4-FFF2-40B4-BE49-F238E27FC236}">
                <a16:creationId xmlns:a16="http://schemas.microsoft.com/office/drawing/2014/main" id="{226EB6CE-51EE-7F11-E3EB-F0E9D9DD3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3" t="7677" r="17153" b="3614"/>
          <a:stretch/>
        </p:blipFill>
        <p:spPr bwMode="auto">
          <a:xfrm>
            <a:off x="4355976" y="3231438"/>
            <a:ext cx="4680520" cy="350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612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56A8883-5D2C-022E-D297-6AF14FA3D2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2000" y="1602000"/>
            <a:ext cx="7110360" cy="818888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2000" u="sng" dirty="0"/>
              <a:t>Finansiering udefra</a:t>
            </a:r>
            <a:r>
              <a:rPr kumimoji="0" lang="da-DK" sz="2000" b="0" i="0" u="sng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til projekter: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da-DK" sz="2000" dirty="0"/>
              <a:t>Forundersøgelse af vandområdeplansprojekter</a:t>
            </a:r>
            <a:endParaRPr kumimoji="0" lang="da-DK" sz="2000" b="0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sng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6F2BE45-F5D9-2BA2-1358-F15DFFCA02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32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800" b="1" i="0" u="none" strike="noStrike" kern="0" cap="all" spc="0" normalizeH="0" baseline="0" noProof="0" dirty="0">
                <a:ln>
                  <a:noFill/>
                </a:ln>
                <a:solidFill>
                  <a:srgbClr val="007D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Sket siden sidst</a:t>
            </a:r>
          </a:p>
          <a:p>
            <a:pPr marL="0" marR="0" lvl="0" indent="0" algn="l" defTabSz="914400" rtl="0" eaLnBrk="1" fontAlgn="base" latinLnBrk="0" hangingPunct="1">
              <a:lnSpc>
                <a:spcPts val="32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0" cap="all" spc="0" normalizeH="0" baseline="0" noProof="0" dirty="0">
                <a:ln>
                  <a:noFill/>
                </a:ln>
                <a:solidFill>
                  <a:srgbClr val="007D46"/>
                </a:solidFill>
                <a:effectLst/>
                <a:uLnTx/>
                <a:uFillTx/>
                <a:latin typeface="Verdana,Bold"/>
                <a:ea typeface="Verdana" panose="020B0604030504040204" pitchFamily="34" charset="0"/>
              </a:rPr>
              <a:t>PLANER, PULJER OG ANSØGNINGER</a:t>
            </a:r>
            <a:endParaRPr kumimoji="0" lang="da-DK" sz="3600" b="1" i="0" u="none" strike="noStrike" kern="0" cap="all" spc="0" normalizeH="0" baseline="0" noProof="0" dirty="0">
              <a:ln>
                <a:noFill/>
              </a:ln>
              <a:solidFill>
                <a:srgbClr val="007D4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9139261-0721-F1B2-3AA1-7A3574C9F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38" y="2363426"/>
            <a:ext cx="7253336" cy="4147374"/>
          </a:xfrm>
          <a:prstGeom prst="rect">
            <a:avLst/>
          </a:prstGeom>
          <a:ln>
            <a:solidFill>
              <a:srgbClr val="080808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685FBFA6-AD3F-F963-F46F-891E1EEF8AEA}"/>
              </a:ext>
            </a:extLst>
          </p:cNvPr>
          <p:cNvSpPr/>
          <p:nvPr/>
        </p:nvSpPr>
        <p:spPr>
          <a:xfrm>
            <a:off x="1691680" y="2924944"/>
            <a:ext cx="288032" cy="288032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9DD5598-B5A2-167D-5156-AC87BB50F5AF}"/>
              </a:ext>
            </a:extLst>
          </p:cNvPr>
          <p:cNvSpPr/>
          <p:nvPr/>
        </p:nvSpPr>
        <p:spPr>
          <a:xfrm rot="1377707">
            <a:off x="5066390" y="5130004"/>
            <a:ext cx="463786" cy="1152128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94D7F6F4-E14F-DD57-7DB5-489B52AADFAB}"/>
              </a:ext>
            </a:extLst>
          </p:cNvPr>
          <p:cNvSpPr txBox="1"/>
          <p:nvPr/>
        </p:nvSpPr>
        <p:spPr>
          <a:xfrm>
            <a:off x="1259632" y="3262643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rgbClr val="080808"/>
                </a:solidFill>
              </a:rPr>
              <a:t>Øager grøft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08BEBBD7-A10E-A4F7-5751-7E575AE878D2}"/>
              </a:ext>
            </a:extLst>
          </p:cNvPr>
          <p:cNvSpPr txBox="1"/>
          <p:nvPr/>
        </p:nvSpPr>
        <p:spPr>
          <a:xfrm>
            <a:off x="3923928" y="6208307"/>
            <a:ext cx="2016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rgbClr val="080808"/>
                </a:solidFill>
              </a:rPr>
              <a:t>Præstemarksvandløbet</a:t>
            </a:r>
          </a:p>
        </p:txBody>
      </p:sp>
    </p:spTree>
    <p:extLst>
      <p:ext uri="{BB962C8B-B14F-4D97-AF65-F5344CB8AC3E}">
        <p14:creationId xmlns:p14="http://schemas.microsoft.com/office/powerpoint/2010/main" val="3854566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56A8883-5D2C-022E-D297-6AF14FA3D2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187" y="1549767"/>
            <a:ext cx="5544616" cy="818888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2000" u="sng" dirty="0"/>
              <a:t>Finansiering udefra</a:t>
            </a:r>
            <a:r>
              <a:rPr kumimoji="0" lang="da-DK" sz="2000" b="0" i="0" u="sng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til projekter: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da-DK" sz="2000" dirty="0"/>
              <a:t>Møn Unesco Biosfære: </a:t>
            </a:r>
            <a:r>
              <a:rPr kumimoji="0" lang="da-DK" sz="20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Stenrev (5 </a:t>
            </a:r>
            <a:r>
              <a:rPr kumimoji="0" lang="da-DK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mio</a:t>
            </a:r>
            <a:r>
              <a:rPr kumimoji="0" lang="da-DK" sz="20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kr.) og etablering af forening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sng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6F2BE45-F5D9-2BA2-1358-F15DFFCA02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32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800" b="1" i="0" u="none" strike="noStrike" kern="0" cap="all" spc="0" normalizeH="0" baseline="0" noProof="0" dirty="0">
                <a:ln>
                  <a:noFill/>
                </a:ln>
                <a:solidFill>
                  <a:srgbClr val="007D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Sket siden sidst</a:t>
            </a:r>
          </a:p>
          <a:p>
            <a:pPr marL="0" marR="0" lvl="0" indent="0" algn="l" defTabSz="914400" rtl="0" eaLnBrk="1" fontAlgn="base" latinLnBrk="0" hangingPunct="1">
              <a:lnSpc>
                <a:spcPts val="32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0" cap="all" spc="0" normalizeH="0" baseline="0" noProof="0" dirty="0">
                <a:ln>
                  <a:noFill/>
                </a:ln>
                <a:solidFill>
                  <a:srgbClr val="007D46"/>
                </a:solidFill>
                <a:effectLst/>
                <a:uLnTx/>
                <a:uFillTx/>
                <a:latin typeface="Verdana,Bold"/>
                <a:ea typeface="Verdana" panose="020B0604030504040204" pitchFamily="34" charset="0"/>
              </a:rPr>
              <a:t>PLANER, PULJER OG ANSØGNINGER</a:t>
            </a:r>
            <a:endParaRPr kumimoji="0" lang="da-DK" sz="3600" b="1" i="0" u="none" strike="noStrike" kern="0" cap="all" spc="0" normalizeH="0" baseline="0" noProof="0" dirty="0">
              <a:ln>
                <a:noFill/>
              </a:ln>
              <a:solidFill>
                <a:srgbClr val="007D4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a-DK" dirty="0"/>
          </a:p>
        </p:txBody>
      </p:sp>
      <p:pic>
        <p:nvPicPr>
          <p:cNvPr id="3074" name="Picture 2" descr="Karta Bfb 1">
            <a:extLst>
              <a:ext uri="{FF2B5EF4-FFF2-40B4-BE49-F238E27FC236}">
                <a16:creationId xmlns:a16="http://schemas.microsoft.com/office/drawing/2014/main" id="{862B3C25-AC29-1385-68E4-DE7F106C0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2666481"/>
            <a:ext cx="3962400" cy="4010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avets skatkammer: Ny forening gør stenrevene til virkelighed igen">
            <a:extLst>
              <a:ext uri="{FF2B5EF4-FFF2-40B4-BE49-F238E27FC236}">
                <a16:creationId xmlns:a16="http://schemas.microsoft.com/office/drawing/2014/main" id="{34C927DA-2C45-9ED6-98FE-20BB03B05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93371"/>
            <a:ext cx="4931221" cy="3287481"/>
          </a:xfrm>
          <a:prstGeom prst="rect">
            <a:avLst/>
          </a:prstGeom>
          <a:noFill/>
          <a:ln>
            <a:solidFill>
              <a:srgbClr val="0808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9261AE4-CD78-2BAF-349A-394AC67F7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672" y="1091548"/>
            <a:ext cx="2233034" cy="1489465"/>
          </a:xfrm>
          <a:prstGeom prst="rect">
            <a:avLst/>
          </a:prstGeom>
          <a:noFill/>
          <a:ln>
            <a:solidFill>
              <a:srgbClr val="0808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561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56A8883-5D2C-022E-D297-6AF14FA3D2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528" y="1607098"/>
            <a:ext cx="7110360" cy="1250936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2000" u="sng" dirty="0"/>
              <a:t>R</a:t>
            </a:r>
            <a:r>
              <a:rPr kumimoji="0" lang="da-DK" sz="2000" b="0" i="0" u="sng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apporter: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0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Forundersøgelse vandløbsrestaurering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da-DK" sz="2000" dirty="0"/>
              <a:t>     og </a:t>
            </a:r>
            <a:r>
              <a:rPr kumimoji="0" lang="da-DK" sz="20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vådområde </a:t>
            </a:r>
            <a:r>
              <a:rPr kumimoji="0" lang="da-DK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Landsledgrøft</a:t>
            </a:r>
            <a:endParaRPr kumimoji="0" lang="da-DK" sz="2000" b="0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000" b="0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000" b="0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6F2BE45-F5D9-2BA2-1358-F15DFFCA02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32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800" b="1" i="0" u="none" strike="noStrike" kern="0" cap="all" spc="0" normalizeH="0" baseline="0" noProof="0" dirty="0">
                <a:ln>
                  <a:noFill/>
                </a:ln>
                <a:solidFill>
                  <a:srgbClr val="007D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Sket siden sidst</a:t>
            </a:r>
          </a:p>
          <a:p>
            <a:pPr marL="0" marR="0" lvl="0" indent="0" algn="l" defTabSz="914400" rtl="0" eaLnBrk="1" fontAlgn="base" latinLnBrk="0" hangingPunct="1">
              <a:lnSpc>
                <a:spcPts val="32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0" cap="all" spc="0" normalizeH="0" baseline="0" noProof="0" dirty="0">
                <a:ln>
                  <a:noFill/>
                </a:ln>
                <a:solidFill>
                  <a:srgbClr val="007D46"/>
                </a:solidFill>
                <a:effectLst/>
                <a:uLnTx/>
                <a:uFillTx/>
                <a:latin typeface="Verdana,Bold"/>
                <a:ea typeface="Verdana" panose="020B0604030504040204" pitchFamily="34" charset="0"/>
              </a:rPr>
              <a:t>PLANER, PULJER OG ANSØGNINGER</a:t>
            </a:r>
            <a:endParaRPr kumimoji="0" lang="da-DK" sz="3600" b="1" i="0" u="none" strike="noStrike" kern="0" cap="all" spc="0" normalizeH="0" baseline="0" noProof="0" dirty="0">
              <a:ln>
                <a:noFill/>
              </a:ln>
              <a:solidFill>
                <a:srgbClr val="007D4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210A0CC-1001-35B2-F885-5F3F4D180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352" y="2372298"/>
            <a:ext cx="4638813" cy="3265533"/>
          </a:xfrm>
          <a:prstGeom prst="rect">
            <a:avLst/>
          </a:prstGeom>
          <a:ln>
            <a:solidFill>
              <a:srgbClr val="080808"/>
            </a:solidFill>
          </a:ln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3CA8A4CE-FEF4-EA3C-73AF-BDDF58316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565548"/>
            <a:ext cx="4847192" cy="2960117"/>
          </a:xfrm>
          <a:prstGeom prst="rect">
            <a:avLst/>
          </a:prstGeom>
          <a:ln>
            <a:solidFill>
              <a:srgbClr val="080808"/>
            </a:solidFill>
          </a:ln>
        </p:spPr>
      </p:pic>
    </p:spTree>
    <p:extLst>
      <p:ext uri="{BB962C8B-B14F-4D97-AF65-F5344CB8AC3E}">
        <p14:creationId xmlns:p14="http://schemas.microsoft.com/office/powerpoint/2010/main" val="1161305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56A8883-5D2C-022E-D297-6AF14FA3D2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2000" y="1602000"/>
            <a:ext cx="7110360" cy="1178928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2000" u="sng" dirty="0"/>
              <a:t>R</a:t>
            </a:r>
            <a:r>
              <a:rPr kumimoji="0" lang="da-DK" sz="2000" b="0" i="0" u="sng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apporter: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0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Projektforslag på etablering af søer ved Lollikebæk og Langebæk Møllebæk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000" b="0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6F2BE45-F5D9-2BA2-1358-F15DFFCA02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32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800" b="1" i="0" u="none" strike="noStrike" kern="0" cap="all" spc="0" normalizeH="0" baseline="0" noProof="0" dirty="0">
                <a:ln>
                  <a:noFill/>
                </a:ln>
                <a:solidFill>
                  <a:srgbClr val="007D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Sket siden sidst</a:t>
            </a:r>
          </a:p>
          <a:p>
            <a:pPr marL="0" marR="0" lvl="0" indent="0" algn="l" defTabSz="914400" rtl="0" eaLnBrk="1" fontAlgn="base" latinLnBrk="0" hangingPunct="1">
              <a:lnSpc>
                <a:spcPts val="32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0" cap="all" spc="0" normalizeH="0" baseline="0" noProof="0" dirty="0">
                <a:ln>
                  <a:noFill/>
                </a:ln>
                <a:solidFill>
                  <a:srgbClr val="007D46"/>
                </a:solidFill>
                <a:effectLst/>
                <a:uLnTx/>
                <a:uFillTx/>
                <a:latin typeface="Verdana,Bold"/>
                <a:ea typeface="Verdana" panose="020B0604030504040204" pitchFamily="34" charset="0"/>
              </a:rPr>
              <a:t>PLANER, PULJER OG ANSØGNINGER</a:t>
            </a:r>
            <a:endParaRPr kumimoji="0" lang="da-DK" sz="3600" b="1" i="0" u="none" strike="noStrike" kern="0" cap="all" spc="0" normalizeH="0" baseline="0" noProof="0" dirty="0">
              <a:ln>
                <a:noFill/>
              </a:ln>
              <a:solidFill>
                <a:srgbClr val="007D4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a-DK" dirty="0"/>
          </a:p>
        </p:txBody>
      </p:sp>
      <p:pic>
        <p:nvPicPr>
          <p:cNvPr id="2" name="Billede 1" descr="Et billede, der indeholder Luftfotografering, tekst, kort, luft&#10;&#10;Automatisk genereret beskrivelse">
            <a:extLst>
              <a:ext uri="{FF2B5EF4-FFF2-40B4-BE49-F238E27FC236}">
                <a16:creationId xmlns:a16="http://schemas.microsoft.com/office/drawing/2014/main" id="{22556ACC-ACFF-D61F-071F-012460A61A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24944"/>
            <a:ext cx="5091430" cy="3599815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16B417EC-933B-E4B1-10D1-86B899FFD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277" y="2420888"/>
            <a:ext cx="3410403" cy="353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91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56A8883-5D2C-022E-D297-6AF14FA3D2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2000" y="1602000"/>
            <a:ext cx="7110360" cy="46440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2000" u="sng" dirty="0"/>
              <a:t>R</a:t>
            </a:r>
            <a:r>
              <a:rPr kumimoji="0" lang="da-DK" sz="2000" b="0" i="0" u="sng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apporter: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0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Vegetationsundersøgelser i offentlige og målsatte vandløb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000" b="0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6F2BE45-F5D9-2BA2-1358-F15DFFCA02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32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800" b="1" i="0" u="none" strike="noStrike" kern="0" cap="all" spc="0" normalizeH="0" baseline="0" noProof="0" dirty="0">
                <a:ln>
                  <a:noFill/>
                </a:ln>
                <a:solidFill>
                  <a:srgbClr val="007D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Sket siden sidst</a:t>
            </a:r>
          </a:p>
          <a:p>
            <a:pPr marL="0" marR="0" lvl="0" indent="0" algn="l" defTabSz="914400" rtl="0" eaLnBrk="1" fontAlgn="base" latinLnBrk="0" hangingPunct="1">
              <a:lnSpc>
                <a:spcPts val="32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0" cap="all" spc="0" normalizeH="0" baseline="0" noProof="0" dirty="0">
                <a:ln>
                  <a:noFill/>
                </a:ln>
                <a:solidFill>
                  <a:srgbClr val="007D46"/>
                </a:solidFill>
                <a:effectLst/>
                <a:uLnTx/>
                <a:uFillTx/>
                <a:latin typeface="Verdana,Bold"/>
                <a:ea typeface="Verdana" panose="020B0604030504040204" pitchFamily="34" charset="0"/>
              </a:rPr>
              <a:t>PLANER, PULJER OG ANSØGNINGER</a:t>
            </a:r>
            <a:endParaRPr kumimoji="0" lang="da-DK" sz="3600" b="1" i="0" u="none" strike="noStrike" kern="0" cap="all" spc="0" normalizeH="0" baseline="0" noProof="0" dirty="0">
              <a:ln>
                <a:noFill/>
              </a:ln>
              <a:solidFill>
                <a:srgbClr val="007D4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a-DK" dirty="0"/>
          </a:p>
        </p:txBody>
      </p:sp>
      <p:pic>
        <p:nvPicPr>
          <p:cNvPr id="2" name="Picture 569">
            <a:extLst>
              <a:ext uri="{FF2B5EF4-FFF2-40B4-BE49-F238E27FC236}">
                <a16:creationId xmlns:a16="http://schemas.microsoft.com/office/drawing/2014/main" id="{B2E1B433-F60B-CDF9-6F19-A0B73BF357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00" y="2420888"/>
            <a:ext cx="5877691" cy="4153831"/>
          </a:xfrm>
          <a:prstGeom prst="rect">
            <a:avLst/>
          </a:prstGeom>
          <a:noFill/>
          <a:ln>
            <a:solidFill>
              <a:srgbClr val="080808"/>
            </a:solidFill>
          </a:ln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6EA96782-4F85-EED4-E6A0-21F5862BB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287" y="2858326"/>
            <a:ext cx="4276328" cy="3278953"/>
          </a:xfrm>
          <a:prstGeom prst="rect">
            <a:avLst/>
          </a:prstGeom>
          <a:ln>
            <a:solidFill>
              <a:srgbClr val="080808"/>
            </a:solidFill>
          </a:ln>
        </p:spPr>
      </p:pic>
    </p:spTree>
    <p:extLst>
      <p:ext uri="{BB962C8B-B14F-4D97-AF65-F5344CB8AC3E}">
        <p14:creationId xmlns:p14="http://schemas.microsoft.com/office/powerpoint/2010/main" val="3258142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56A8883-5D2C-022E-D297-6AF14FA3D2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2000" y="1602000"/>
            <a:ext cx="4662088" cy="980784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2000" u="sng" dirty="0"/>
              <a:t>R</a:t>
            </a:r>
            <a:r>
              <a:rPr kumimoji="0" lang="da-DK" sz="2000" b="0" i="0" u="sng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apporter: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0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Naturovervågning 2023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000" b="0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6F2BE45-F5D9-2BA2-1358-F15DFFCA02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32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800" b="1" i="0" u="none" strike="noStrike" kern="0" cap="all" spc="0" normalizeH="0" baseline="0" noProof="0" dirty="0">
                <a:ln>
                  <a:noFill/>
                </a:ln>
                <a:solidFill>
                  <a:srgbClr val="007D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Sket siden sidst</a:t>
            </a:r>
          </a:p>
          <a:p>
            <a:pPr marL="0" marR="0" lvl="0" indent="0" algn="l" defTabSz="914400" rtl="0" eaLnBrk="1" fontAlgn="base" latinLnBrk="0" hangingPunct="1">
              <a:lnSpc>
                <a:spcPts val="32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0" cap="all" spc="0" normalizeH="0" baseline="0" noProof="0" dirty="0">
                <a:ln>
                  <a:noFill/>
                </a:ln>
                <a:solidFill>
                  <a:srgbClr val="007D46"/>
                </a:solidFill>
                <a:effectLst/>
                <a:uLnTx/>
                <a:uFillTx/>
                <a:latin typeface="Verdana,Bold"/>
                <a:ea typeface="Verdana" panose="020B0604030504040204" pitchFamily="34" charset="0"/>
              </a:rPr>
              <a:t>PLANER, PULJER OG ANSØGNINGER</a:t>
            </a:r>
            <a:endParaRPr kumimoji="0" lang="da-DK" sz="3600" b="1" i="0" u="none" strike="noStrike" kern="0" cap="all" spc="0" normalizeH="0" baseline="0" noProof="0" dirty="0">
              <a:ln>
                <a:noFill/>
              </a:ln>
              <a:solidFill>
                <a:srgbClr val="007D4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340F6F0-7B14-EC8E-C379-FD2555F8E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2379453"/>
            <a:ext cx="2576152" cy="3890696"/>
          </a:xfrm>
          <a:prstGeom prst="rect">
            <a:avLst/>
          </a:prstGeom>
          <a:ln>
            <a:solidFill>
              <a:srgbClr val="080808"/>
            </a:solidFill>
          </a:ln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A9984185-FC78-B9EF-CAA6-03E8CCC88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089" y="3068960"/>
            <a:ext cx="2747645" cy="3602665"/>
          </a:xfrm>
          <a:prstGeom prst="rect">
            <a:avLst/>
          </a:prstGeom>
          <a:ln>
            <a:solidFill>
              <a:srgbClr val="080808"/>
            </a:solidFill>
          </a:ln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175CE49C-4138-CD21-E91C-4A6982DF4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1692046"/>
            <a:ext cx="3114630" cy="4101326"/>
          </a:xfrm>
          <a:prstGeom prst="rect">
            <a:avLst/>
          </a:prstGeom>
          <a:ln>
            <a:solidFill>
              <a:srgbClr val="080808"/>
            </a:solidFill>
          </a:ln>
        </p:spPr>
      </p:pic>
    </p:spTree>
    <p:extLst>
      <p:ext uri="{BB962C8B-B14F-4D97-AF65-F5344CB8AC3E}">
        <p14:creationId xmlns:p14="http://schemas.microsoft.com/office/powerpoint/2010/main" val="1874525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C20D687-4B47-436A-B955-721495449A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1999" y="1602000"/>
            <a:ext cx="7902575" cy="980784"/>
          </a:xfrm>
        </p:spPr>
        <p:txBody>
          <a:bodyPr/>
          <a:lstStyle/>
          <a:p>
            <a:r>
              <a:rPr lang="da-DK" dirty="0"/>
              <a:t>32 Artsplakater</a:t>
            </a:r>
          </a:p>
          <a:p>
            <a:r>
              <a:rPr lang="da-DK" dirty="0"/>
              <a:t>Den Lille Vilde - Vordingborg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225A0D1-2768-D31A-08AC-DFE40BF977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Sket siden sidst</a:t>
            </a:r>
          </a:p>
          <a:p>
            <a:r>
              <a:rPr lang="da-DK" sz="1600" dirty="0"/>
              <a:t>Formidling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FFA5891-0AE1-164D-1EB6-34E2824F9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661" y="1197602"/>
            <a:ext cx="3456384" cy="4839999"/>
          </a:xfrm>
          <a:prstGeom prst="rect">
            <a:avLst/>
          </a:prstGeom>
          <a:ln>
            <a:solidFill>
              <a:srgbClr val="080808"/>
            </a:solidFill>
          </a:ln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894C85E8-95AE-8AAF-FF5A-7DBB71B9B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26" y="2817000"/>
            <a:ext cx="2636367" cy="3429000"/>
          </a:xfrm>
          <a:prstGeom prst="rect">
            <a:avLst/>
          </a:prstGeom>
          <a:ln>
            <a:solidFill>
              <a:srgbClr val="080808"/>
            </a:solidFill>
          </a:ln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AFFB11CE-0C5A-0EBC-0222-B194613CB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90991">
            <a:off x="3396411" y="2687615"/>
            <a:ext cx="2513751" cy="3443917"/>
          </a:xfrm>
          <a:prstGeom prst="rect">
            <a:avLst/>
          </a:prstGeom>
          <a:ln>
            <a:solidFill>
              <a:srgbClr val="080808"/>
            </a:solidFill>
          </a:ln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2A578781-D732-F0B0-C7FE-69092EF87A08}"/>
              </a:ext>
            </a:extLst>
          </p:cNvPr>
          <p:cNvSpPr txBox="1"/>
          <p:nvPr/>
        </p:nvSpPr>
        <p:spPr>
          <a:xfrm>
            <a:off x="620713" y="6441999"/>
            <a:ext cx="7902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solidFill>
                  <a:srgbClr val="080808"/>
                </a:solidFill>
              </a:rPr>
              <a:t>https://www.vordingborg.dk/borger/miljo-og-natur/natur/vilde-vordingborg/</a:t>
            </a:r>
          </a:p>
        </p:txBody>
      </p:sp>
    </p:spTree>
    <p:extLst>
      <p:ext uri="{BB962C8B-B14F-4D97-AF65-F5344CB8AC3E}">
        <p14:creationId xmlns:p14="http://schemas.microsoft.com/office/powerpoint/2010/main" val="2915683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D1EE3E-DF27-04B2-794A-60F96263D4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l"/>
            <a:r>
              <a:rPr lang="da-DK" sz="2800" dirty="0"/>
              <a:t>Strategi for mere og bedre natur i Vordingborg Kommune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553DA72-12B8-3915-E1B7-F3D376A08194}"/>
              </a:ext>
            </a:extLst>
          </p:cNvPr>
          <p:cNvSpPr txBox="1"/>
          <p:nvPr/>
        </p:nvSpPr>
        <p:spPr>
          <a:xfrm>
            <a:off x="1816451" y="1392995"/>
            <a:ext cx="48245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a-DK" sz="2400" dirty="0">
              <a:solidFill>
                <a:srgbClr val="080808"/>
              </a:solidFill>
              <a:latin typeface="72Condensed"/>
            </a:endParaRPr>
          </a:p>
          <a:p>
            <a:pPr algn="l"/>
            <a:r>
              <a:rPr lang="da-DK" sz="2400" dirty="0">
                <a:solidFill>
                  <a:srgbClr val="080808"/>
                </a:solidFill>
                <a:latin typeface="72Condensed"/>
              </a:rPr>
              <a:t>Mål: </a:t>
            </a:r>
            <a:r>
              <a:rPr lang="da-DK" sz="2400" dirty="0">
                <a:solidFill>
                  <a:srgbClr val="0F7A43"/>
                </a:solidFill>
                <a:latin typeface="72Condensed"/>
              </a:rPr>
              <a:t>Danmarks grønneste kommune</a:t>
            </a:r>
          </a:p>
          <a:p>
            <a:pPr algn="l"/>
            <a:endParaRPr lang="da-DK" sz="2400" dirty="0">
              <a:solidFill>
                <a:srgbClr val="080808"/>
              </a:solidFill>
              <a:latin typeface="72Condensed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a-DK" sz="2400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5FE0F7F-90C0-DD24-C5B9-B47AA489D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84" y="2424722"/>
            <a:ext cx="7264615" cy="1872208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E5970FAB-41B1-FB84-3D30-2EA4665A9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64" y="4296930"/>
            <a:ext cx="6574816" cy="216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6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A7F69FA-F381-3CB4-FCA4-7273FACFC1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2000" y="1602000"/>
            <a:ext cx="7182368" cy="4644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a-DK" dirty="0"/>
              <a:t>LIFE </a:t>
            </a:r>
            <a:r>
              <a:rPr lang="da-DK" dirty="0" err="1"/>
              <a:t>Clima</a:t>
            </a:r>
            <a:r>
              <a:rPr lang="da-DK" dirty="0"/>
              <a:t> </a:t>
            </a:r>
            <a:r>
              <a:rPr lang="da-DK" dirty="0" err="1"/>
              <a:t>Bombina</a:t>
            </a:r>
            <a:endParaRPr lang="da-DK" dirty="0"/>
          </a:p>
          <a:p>
            <a:pPr>
              <a:lnSpc>
                <a:spcPct val="150000"/>
              </a:lnSpc>
            </a:pPr>
            <a:r>
              <a:rPr lang="da-DK" dirty="0"/>
              <a:t>Korridorprojekt Knudsskov </a:t>
            </a:r>
          </a:p>
          <a:p>
            <a:pPr>
              <a:lnSpc>
                <a:spcPct val="150000"/>
              </a:lnSpc>
            </a:pPr>
            <a:r>
              <a:rPr lang="da-DK" dirty="0"/>
              <a:t>Busemarke Mose – fra granskov til overdrev</a:t>
            </a:r>
          </a:p>
          <a:p>
            <a:pPr>
              <a:lnSpc>
                <a:spcPct val="150000"/>
              </a:lnSpc>
            </a:pPr>
            <a:r>
              <a:rPr lang="da-DK" dirty="0"/>
              <a:t>Restaurering af en del af Mern Å og Krumbæk</a:t>
            </a:r>
          </a:p>
          <a:p>
            <a:pPr>
              <a:lnSpc>
                <a:spcPct val="150000"/>
              </a:lnSpc>
            </a:pPr>
            <a:r>
              <a:rPr lang="da-DK" dirty="0"/>
              <a:t>Søer ved Beldringe Kirke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1956399-A25A-CC8E-FEF3-FBBD70F7CB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Sket siden sidst</a:t>
            </a:r>
          </a:p>
          <a:p>
            <a:r>
              <a:rPr lang="da-DK" sz="1600" dirty="0" err="1"/>
              <a:t>AnlægsProjekter</a:t>
            </a:r>
            <a:endParaRPr lang="da-DK" sz="1600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04833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30FA836-EA90-AA1F-E331-AF79306699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Life </a:t>
            </a:r>
            <a:r>
              <a:rPr lang="da-DK" dirty="0" err="1"/>
              <a:t>clima-bombina</a:t>
            </a:r>
            <a:endParaRPr lang="da-DK" dirty="0"/>
          </a:p>
        </p:txBody>
      </p:sp>
      <p:pic>
        <p:nvPicPr>
          <p:cNvPr id="6" name="Billede 5" descr="Et billede, der indeholder udendørs, græs, sky, landskab&#10;&#10;Automatisk genereret beskrivelse">
            <a:extLst>
              <a:ext uri="{FF2B5EF4-FFF2-40B4-BE49-F238E27FC236}">
                <a16:creationId xmlns:a16="http://schemas.microsoft.com/office/drawing/2014/main" id="{43240DE3-870A-CA3F-E686-964D150FF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43" y="1766410"/>
            <a:ext cx="8930114" cy="3740107"/>
          </a:xfrm>
          <a:prstGeom prst="rect">
            <a:avLst/>
          </a:prstGeom>
        </p:spPr>
      </p:pic>
      <p:pic>
        <p:nvPicPr>
          <p:cNvPr id="7" name="Billede 6" descr="Et billede, der indeholder plante, blomst, udendørs, flora&#10;&#10;Automatisk genereret beskrivelse">
            <a:extLst>
              <a:ext uri="{FF2B5EF4-FFF2-40B4-BE49-F238E27FC236}">
                <a16:creationId xmlns:a16="http://schemas.microsoft.com/office/drawing/2014/main" id="{43E4776C-336A-9BA8-6BB2-934AEAA5C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960" y="2764572"/>
            <a:ext cx="2213669" cy="1632102"/>
          </a:xfrm>
          <a:prstGeom prst="rect">
            <a:avLst/>
          </a:prstGeom>
        </p:spPr>
      </p:pic>
      <p:pic>
        <p:nvPicPr>
          <p:cNvPr id="8" name="Billede 7" descr="Et billede, der indeholder plante, blomst, udendørs, Plante der ikke er en græsart&#10;&#10;Automatisk genereret beskrivelse">
            <a:extLst>
              <a:ext uri="{FF2B5EF4-FFF2-40B4-BE49-F238E27FC236}">
                <a16:creationId xmlns:a16="http://schemas.microsoft.com/office/drawing/2014/main" id="{92FD2F6B-463A-93BD-7621-55C3E130D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722" y="4381965"/>
            <a:ext cx="2239299" cy="1679474"/>
          </a:xfrm>
          <a:prstGeom prst="rect">
            <a:avLst/>
          </a:prstGeom>
        </p:spPr>
      </p:pic>
      <p:pic>
        <p:nvPicPr>
          <p:cNvPr id="9" name="Billede 8" descr="Et billede, der indeholder plante, udendørs, Halvbusk, Plante der ikke er en græsart&#10;&#10;Automatisk genereret beskrivelse">
            <a:extLst>
              <a:ext uri="{FF2B5EF4-FFF2-40B4-BE49-F238E27FC236}">
                <a16:creationId xmlns:a16="http://schemas.microsoft.com/office/drawing/2014/main" id="{77FD13F7-3A2D-A2F7-3D9E-1AA45E252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568" y="1025868"/>
            <a:ext cx="2224343" cy="1738704"/>
          </a:xfrm>
          <a:prstGeom prst="rect">
            <a:avLst/>
          </a:prstGeom>
        </p:spPr>
      </p:pic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E00457DD-CEF6-52DD-A482-FE08820DDC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8440712"/>
              </p:ext>
            </p:extLst>
          </p:nvPr>
        </p:nvGraphicFramePr>
        <p:xfrm>
          <a:off x="292845" y="1793993"/>
          <a:ext cx="1425078" cy="1007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8020020" imgH="5667035" progId="AcroExch.Document.DC">
                  <p:embed/>
                </p:oleObj>
              </mc:Choice>
              <mc:Fallback>
                <p:oleObj name="Acrobat Document" r:id="rId6" imgW="8020020" imgH="5667035" progId="AcroExch.Document.DC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E00457DD-CEF6-52DD-A482-FE08820DDC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2845" y="1793993"/>
                        <a:ext cx="1425078" cy="1007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2">
            <a:extLst>
              <a:ext uri="{FF2B5EF4-FFF2-40B4-BE49-F238E27FC236}">
                <a16:creationId xmlns:a16="http://schemas.microsoft.com/office/drawing/2014/main" id="{3F357A76-F651-B36A-0210-1DA9952D6B39}"/>
              </a:ext>
            </a:extLst>
          </p:cNvPr>
          <p:cNvSpPr txBox="1">
            <a:spLocks/>
          </p:cNvSpPr>
          <p:nvPr/>
        </p:nvSpPr>
        <p:spPr>
          <a:xfrm>
            <a:off x="1997923" y="1783923"/>
            <a:ext cx="7007931" cy="922149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8080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  <a:cs typeface="Arial" charset="0"/>
              </a:defRPr>
            </a:lvl9pPr>
          </a:lstStyle>
          <a:p>
            <a:br>
              <a:rPr lang="da-DK" kern="0" dirty="0"/>
            </a:br>
            <a:r>
              <a:rPr lang="da-DK" kern="0" dirty="0"/>
              <a:t>Forlænget ét år til 31.12.2024</a:t>
            </a:r>
            <a:br>
              <a:rPr lang="da-DK" kern="0" dirty="0"/>
            </a:br>
            <a:endParaRPr lang="da-DK" kern="0" dirty="0"/>
          </a:p>
        </p:txBody>
      </p:sp>
    </p:spTree>
    <p:extLst>
      <p:ext uri="{BB962C8B-B14F-4D97-AF65-F5344CB8AC3E}">
        <p14:creationId xmlns:p14="http://schemas.microsoft.com/office/powerpoint/2010/main" val="2042912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E3294E6F-94F2-16BB-207C-4D75A958C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08" y="1556792"/>
            <a:ext cx="3196439" cy="3900115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0D0C06C-7A3D-4950-5EF6-DCA47024E9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Life </a:t>
            </a:r>
            <a:r>
              <a:rPr lang="da-DK" dirty="0" err="1"/>
              <a:t>clima-bombina</a:t>
            </a:r>
            <a:endParaRPr lang="da-DK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A2373DE-EA9D-E2FD-4BDC-A6FF51366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410" y="3429000"/>
            <a:ext cx="6311982" cy="3239691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FA7EFD21-1640-7472-AAD9-271E0679F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458" y="1213648"/>
            <a:ext cx="2397384" cy="2347197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56E905BC-35ED-28D6-3ED4-FEC6CAC2BB08}"/>
              </a:ext>
            </a:extLst>
          </p:cNvPr>
          <p:cNvSpPr txBox="1"/>
          <p:nvPr/>
        </p:nvSpPr>
        <p:spPr>
          <a:xfrm>
            <a:off x="2987825" y="1556792"/>
            <a:ext cx="30755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rgbClr val="080808"/>
                </a:solidFill>
              </a:rPr>
              <a:t>Nyt formidlingshus, madpakkested og toilet.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rgbClr val="080808"/>
                </a:solidFill>
              </a:rPr>
              <a:t>Etableres marts – maj 2024</a:t>
            </a:r>
          </a:p>
        </p:txBody>
      </p:sp>
    </p:spTree>
    <p:extLst>
      <p:ext uri="{BB962C8B-B14F-4D97-AF65-F5344CB8AC3E}">
        <p14:creationId xmlns:p14="http://schemas.microsoft.com/office/powerpoint/2010/main" val="2458381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D03A93C-2671-F117-EC3A-33E7CD973E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Korridorprojekt Knudsskov</a:t>
            </a:r>
          </a:p>
        </p:txBody>
      </p:sp>
      <p:pic>
        <p:nvPicPr>
          <p:cNvPr id="5" name="Billede 4" descr="Et billede, der indeholder udendørs, plante, sky, landskab&#10;&#10;Automatisk genereret beskrivelse">
            <a:extLst>
              <a:ext uri="{FF2B5EF4-FFF2-40B4-BE49-F238E27FC236}">
                <a16:creationId xmlns:a16="http://schemas.microsoft.com/office/drawing/2014/main" id="{B7B34359-EB24-3BBC-5D17-101D00119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96" y="1484784"/>
            <a:ext cx="6707290" cy="3018280"/>
          </a:xfrm>
          <a:prstGeom prst="rect">
            <a:avLst/>
          </a:prstGeom>
        </p:spPr>
      </p:pic>
      <p:pic>
        <p:nvPicPr>
          <p:cNvPr id="6" name="Billede 5" descr="Et billede, der indeholder udendørs, sky, græs, landskab&#10;&#10;Automatisk genereret beskrivelse">
            <a:extLst>
              <a:ext uri="{FF2B5EF4-FFF2-40B4-BE49-F238E27FC236}">
                <a16:creationId xmlns:a16="http://schemas.microsoft.com/office/drawing/2014/main" id="{CA040DA9-E935-2648-7D48-D2D61618A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3827207"/>
            <a:ext cx="6562847" cy="2953281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D1F49684-4D83-25F0-BA3D-1766CA4EDFC5}"/>
              </a:ext>
            </a:extLst>
          </p:cNvPr>
          <p:cNvSpPr txBox="1"/>
          <p:nvPr/>
        </p:nvSpPr>
        <p:spPr>
          <a:xfrm>
            <a:off x="283893" y="4842182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080808"/>
                </a:solidFill>
              </a:rPr>
              <a:t>Oprensning af vandhuller langs Knudsskovs sydkyst</a:t>
            </a:r>
          </a:p>
        </p:txBody>
      </p:sp>
    </p:spTree>
    <p:extLst>
      <p:ext uri="{BB962C8B-B14F-4D97-AF65-F5344CB8AC3E}">
        <p14:creationId xmlns:p14="http://schemas.microsoft.com/office/powerpoint/2010/main" val="3306954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D03A93C-2671-F117-EC3A-33E7CD973E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Korridorprojekt Knudsskov</a:t>
            </a:r>
          </a:p>
        </p:txBody>
      </p:sp>
      <p:pic>
        <p:nvPicPr>
          <p:cNvPr id="2" name="Billede 1" descr="Et billede, der indeholder udendørs, sky, plante, landskab&#10;&#10;Automatisk genereret beskrivelse">
            <a:extLst>
              <a:ext uri="{FF2B5EF4-FFF2-40B4-BE49-F238E27FC236}">
                <a16:creationId xmlns:a16="http://schemas.microsoft.com/office/drawing/2014/main" id="{CF2BB4C4-606F-15B3-9658-147EA2A79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87395"/>
            <a:ext cx="6309057" cy="2839075"/>
          </a:xfrm>
          <a:prstGeom prst="rect">
            <a:avLst/>
          </a:prstGeom>
        </p:spPr>
      </p:pic>
      <p:pic>
        <p:nvPicPr>
          <p:cNvPr id="3" name="Billede 2" descr="Et billede, der indeholder udendørs, sky, vådområde, græs&#10;&#10;Automatisk genereret beskrivelse">
            <a:extLst>
              <a:ext uri="{FF2B5EF4-FFF2-40B4-BE49-F238E27FC236}">
                <a16:creationId xmlns:a16="http://schemas.microsoft.com/office/drawing/2014/main" id="{1E7DBFBD-92D1-5FC0-B3B3-AAE8F3311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3655501"/>
            <a:ext cx="6552728" cy="294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1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D03A93C-2671-F117-EC3A-33E7CD973E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Korridorprojekt Knudsskov</a:t>
            </a:r>
          </a:p>
        </p:txBody>
      </p:sp>
      <p:pic>
        <p:nvPicPr>
          <p:cNvPr id="2" name="Billede 1" descr="Et billede, der indeholder udendørs, sky, græs, landskab&#10;&#10;Automatisk genereret beskrivelse">
            <a:extLst>
              <a:ext uri="{FF2B5EF4-FFF2-40B4-BE49-F238E27FC236}">
                <a16:creationId xmlns:a16="http://schemas.microsoft.com/office/drawing/2014/main" id="{C67F8585-3140-0A0E-00B6-0DE47ACFE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15" y="2564904"/>
            <a:ext cx="8587770" cy="3864497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79977FD8-C593-3992-F260-B95344E8BBAA}"/>
              </a:ext>
            </a:extLst>
          </p:cNvPr>
          <p:cNvSpPr txBox="1"/>
          <p:nvPr/>
        </p:nvSpPr>
        <p:spPr>
          <a:xfrm>
            <a:off x="478875" y="1664784"/>
            <a:ext cx="799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rgbClr val="080808"/>
                </a:solidFill>
              </a:rPr>
              <a:t>Etablering af 1,6 hektar </a:t>
            </a:r>
            <a:r>
              <a:rPr lang="da-DK" sz="1800" dirty="0" err="1">
                <a:solidFill>
                  <a:srgbClr val="080808"/>
                </a:solidFill>
              </a:rPr>
              <a:t>skoveng</a:t>
            </a:r>
            <a:r>
              <a:rPr lang="da-DK" sz="1800" dirty="0">
                <a:solidFill>
                  <a:srgbClr val="080808"/>
                </a:solidFill>
              </a:rPr>
              <a:t> i Knudsskov. Udsåning af hjemmehørende planter og plantning af blomstrende buske.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rgbClr val="080808"/>
                </a:solidFill>
              </a:rPr>
              <a:t>Supplement til WWF-projekt på 10 hektar. </a:t>
            </a:r>
            <a:r>
              <a:rPr lang="da-DK" sz="1800" dirty="0" err="1">
                <a:solidFill>
                  <a:srgbClr val="080808"/>
                </a:solidFill>
              </a:rPr>
              <a:t>Lysstiling</a:t>
            </a:r>
            <a:r>
              <a:rPr lang="da-DK" sz="1800" dirty="0">
                <a:solidFill>
                  <a:srgbClr val="080808"/>
                </a:solidFill>
              </a:rPr>
              <a:t> af veteran-ege. </a:t>
            </a:r>
            <a:r>
              <a:rPr lang="da-DK" sz="1800" dirty="0">
                <a:solidFill>
                  <a:srgbClr val="FFFFFF"/>
                </a:solidFill>
              </a:rPr>
              <a:t>Udsætning af biller og sommerfugle. Genskabelse af blomsterrige </a:t>
            </a:r>
            <a:r>
              <a:rPr lang="da-DK" sz="1800" dirty="0" err="1">
                <a:solidFill>
                  <a:srgbClr val="FFFFFF"/>
                </a:solidFill>
              </a:rPr>
              <a:t>skovenge</a:t>
            </a:r>
            <a:endParaRPr lang="da-D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59051"/>
      </p:ext>
    </p:extLst>
  </p:cSld>
  <p:clrMapOvr>
    <a:masterClrMapping/>
  </p:clrMapOvr>
</p:sld>
</file>

<file path=ppt/theme/theme1.xml><?xml version="1.0" encoding="utf-8"?>
<a:theme xmlns:a="http://schemas.openxmlformats.org/drawingml/2006/main" name="Diasmaster">
  <a:themeElements>
    <a:clrScheme name="Brugerdefineret design 1">
      <a:dk1>
        <a:srgbClr val="0083A9"/>
      </a:dk1>
      <a:lt1>
        <a:srgbClr val="755A9E"/>
      </a:lt1>
      <a:dk2>
        <a:srgbClr val="44697D"/>
      </a:dk2>
      <a:lt2>
        <a:srgbClr val="4CA487"/>
      </a:lt2>
      <a:accent1>
        <a:srgbClr val="21314D"/>
      </a:accent1>
      <a:accent2>
        <a:srgbClr val="DA8C15"/>
      </a:accent2>
      <a:accent3>
        <a:srgbClr val="00C6D7"/>
      </a:accent3>
      <a:accent4>
        <a:srgbClr val="F6D500"/>
      </a:accent4>
      <a:accent5>
        <a:srgbClr val="EC4371"/>
      </a:accent5>
      <a:accent6>
        <a:srgbClr val="327ABE"/>
      </a:accent6>
      <a:hlink>
        <a:srgbClr val="009999"/>
      </a:hlink>
      <a:folHlink>
        <a:srgbClr val="99CC00"/>
      </a:folHlink>
    </a:clrScheme>
    <a:fontScheme name="Brugerdefineret design">
      <a:majorFont>
        <a:latin typeface="Georgia"/>
        <a:ea typeface=""/>
        <a:cs typeface="Arial"/>
      </a:majorFont>
      <a:minorFont>
        <a:latin typeface="Tahoma"/>
        <a:ea typeface=""/>
        <a:cs typeface="Arial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6350">
          <a:solidFill>
            <a:srgbClr val="080808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Brugerdefineret design 1">
        <a:dk1>
          <a:srgbClr val="0083A9"/>
        </a:dk1>
        <a:lt1>
          <a:srgbClr val="755A9E"/>
        </a:lt1>
        <a:dk2>
          <a:srgbClr val="44697D"/>
        </a:dk2>
        <a:lt2>
          <a:srgbClr val="4CA487"/>
        </a:lt2>
        <a:accent1>
          <a:srgbClr val="21314D"/>
        </a:accent1>
        <a:accent2>
          <a:srgbClr val="DA8C15"/>
        </a:accent2>
        <a:accent3>
          <a:srgbClr val="00C6D7"/>
        </a:accent3>
        <a:accent4>
          <a:srgbClr val="F6D500"/>
        </a:accent4>
        <a:accent5>
          <a:srgbClr val="EC4371"/>
        </a:accent5>
        <a:accent6>
          <a:srgbClr val="327ABE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æsentation.potm" id="{8F81B892-9DFA-4660-9FAF-1FC70F8D46FC}" vid="{6DD33787-5751-45C6-A70E-D547F9BF527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4B776C6EF2D224EA6B92BAB92237F77" ma:contentTypeVersion="12" ma:contentTypeDescription="Opret et nyt dokument." ma:contentTypeScope="" ma:versionID="a4575d771dbd3bbdf47fe65ee95ef126">
  <xsd:schema xmlns:xsd="http://www.w3.org/2001/XMLSchema" xmlns:xs="http://www.w3.org/2001/XMLSchema" xmlns:p="http://schemas.microsoft.com/office/2006/metadata/properties" xmlns:ns2="e5154890-1fd0-40a1-88f6-ecbc6b36114e" targetNamespace="http://schemas.microsoft.com/office/2006/metadata/properties" ma:root="true" ma:fieldsID="97b1f82ace09cee11d1aea91bc7c93a7" ns2:_="">
    <xsd:import namespace="e5154890-1fd0-40a1-88f6-ecbc6b3611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154890-1fd0-40a1-88f6-ecbc6b3611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illedmærker" ma:readOnly="false" ma:fieldId="{5cf76f15-5ced-4ddc-b409-7134ff3c332f}" ma:taxonomyMulti="true" ma:sspId="108febd6-0a5e-4c61-8eef-62daee41b6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A4456A-0FF6-41EF-AB24-036C581ECF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154890-1fd0-40a1-88f6-ecbc6b3611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7B74A57-3F32-4DD0-ADD8-AD213A9F60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Præsentation</Template>
  <TotalTime>732</TotalTime>
  <Words>482</Words>
  <Application>Microsoft Office PowerPoint</Application>
  <PresentationFormat>Skærmshow (4:3)</PresentationFormat>
  <Paragraphs>92</Paragraphs>
  <Slides>29</Slides>
  <Notes>0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29</vt:i4>
      </vt:variant>
    </vt:vector>
  </HeadingPairs>
  <TitlesOfParts>
    <vt:vector size="38" baseType="lpstr">
      <vt:lpstr>72Condensed</vt:lpstr>
      <vt:lpstr>Arial</vt:lpstr>
      <vt:lpstr>Calibri</vt:lpstr>
      <vt:lpstr>Georgia</vt:lpstr>
      <vt:lpstr>Tahoma</vt:lpstr>
      <vt:lpstr>Verdana</vt:lpstr>
      <vt:lpstr>Verdana,Bold</vt:lpstr>
      <vt:lpstr>Diasmaster</vt:lpstr>
      <vt:lpstr>Acrobat Document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Vordingborg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Præsentation</dc:title>
  <dc:creator>Birgitte Apel Jacobsen</dc:creator>
  <cp:lastModifiedBy>Birgitte Apel Jacobsen</cp:lastModifiedBy>
  <cp:revision>36</cp:revision>
  <dcterms:created xsi:type="dcterms:W3CDTF">2023-03-10T10:13:31Z</dcterms:created>
  <dcterms:modified xsi:type="dcterms:W3CDTF">2024-02-26T15:10:35Z</dcterms:modified>
</cp:coreProperties>
</file>